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5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126263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89000" y="177800"/>
            <a:ext cx="7366000" cy="1714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t>Click to add title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889000" y="1943100"/>
            <a:ext cx="7366000" cy="4025900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</a:lvl1pPr>
          </a:lstStyle>
          <a:p>
            <a:r>
              <a:t>Click to add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body" sz="half" idx="1"/>
          </p:nvPr>
        </p:nvSpPr>
        <p:spPr>
          <a:xfrm>
            <a:off x="889000" y="1943100"/>
            <a:ext cx="3543300" cy="4025900"/>
          </a:xfrm>
          <a:prstGeom prst="rect">
            <a:avLst/>
          </a:prstGeom>
        </p:spPr>
        <p:txBody>
          <a:bodyPr/>
          <a:lstStyle>
            <a:lvl1pPr marL="601662" indent="-385762">
              <a:spcBef>
                <a:spcPts val="2700"/>
              </a:spcBef>
              <a:defRPr sz="2000"/>
            </a:lvl1pPr>
            <a:lvl2pPr marL="944562" indent="-385762">
              <a:spcBef>
                <a:spcPts val="2700"/>
              </a:spcBef>
              <a:defRPr sz="2000"/>
            </a:lvl2pPr>
            <a:lvl3pPr marL="1287462" indent="-385762">
              <a:spcBef>
                <a:spcPts val="2700"/>
              </a:spcBef>
              <a:defRPr sz="2000"/>
            </a:lvl3pPr>
            <a:lvl4pPr marL="1643062" indent="-385762">
              <a:spcBef>
                <a:spcPts val="2700"/>
              </a:spcBef>
              <a:defRPr sz="2000"/>
            </a:lvl4pPr>
            <a:lvl5pPr marL="1985962" indent="-385762">
              <a:spcBef>
                <a:spcPts val="2700"/>
              </a:spcBef>
              <a:defRPr sz="20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889000" y="177800"/>
            <a:ext cx="7366000" cy="1714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889000" y="1943100"/>
            <a:ext cx="7366000" cy="4025900"/>
          </a:xfrm>
          <a:prstGeom prst="rect">
            <a:avLst/>
          </a:prstGeom>
        </p:spPr>
        <p:txBody>
          <a:bodyPr anchor="t"/>
          <a:lstStyle>
            <a:lvl1pPr marL="601662" indent="-385762">
              <a:spcBef>
                <a:spcPts val="2700"/>
              </a:spcBef>
              <a:defRPr sz="2000"/>
            </a:lvl1pPr>
            <a:lvl2pPr marL="944562" indent="-385762">
              <a:spcBef>
                <a:spcPts val="2700"/>
              </a:spcBef>
              <a:defRPr sz="2000"/>
            </a:lvl2pPr>
            <a:lvl3pPr marL="1287462" indent="-385762">
              <a:spcBef>
                <a:spcPts val="2700"/>
              </a:spcBef>
              <a:defRPr sz="2000"/>
            </a:lvl3pPr>
            <a:lvl4pPr marL="1643062" indent="-385762">
              <a:spcBef>
                <a:spcPts val="2700"/>
              </a:spcBef>
              <a:defRPr sz="2000"/>
            </a:lvl4pPr>
            <a:lvl5pPr marL="1985962" indent="-385762">
              <a:spcBef>
                <a:spcPts val="2700"/>
              </a:spcBef>
              <a:defRPr sz="20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889000" y="177800"/>
            <a:ext cx="7366000" cy="1714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05" name="Shape 10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body" sz="quarter" idx="1"/>
          </p:nvPr>
        </p:nvSpPr>
        <p:spPr>
          <a:xfrm>
            <a:off x="5461000" y="1943100"/>
            <a:ext cx="2794000" cy="4025900"/>
          </a:xfrm>
          <a:prstGeom prst="rect">
            <a:avLst/>
          </a:prstGeom>
        </p:spPr>
        <p:txBody>
          <a:bodyPr/>
          <a:lstStyle>
            <a:lvl1pPr marL="601662" indent="-385762">
              <a:spcBef>
                <a:spcPts val="2700"/>
              </a:spcBef>
              <a:defRPr sz="2000"/>
            </a:lvl1pPr>
            <a:lvl2pPr marL="944562" indent="-385762">
              <a:spcBef>
                <a:spcPts val="2700"/>
              </a:spcBef>
              <a:defRPr sz="2000"/>
            </a:lvl2pPr>
            <a:lvl3pPr marL="1287462" indent="-385762">
              <a:spcBef>
                <a:spcPts val="2700"/>
              </a:spcBef>
              <a:defRPr sz="2000"/>
            </a:lvl3pPr>
            <a:lvl4pPr marL="1643062" indent="-385762">
              <a:spcBef>
                <a:spcPts val="2700"/>
              </a:spcBef>
              <a:defRPr sz="2000"/>
            </a:lvl4pPr>
            <a:lvl5pPr marL="1985962" indent="-385762">
              <a:spcBef>
                <a:spcPts val="2700"/>
              </a:spcBef>
              <a:defRPr sz="20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889000" y="177800"/>
            <a:ext cx="7366000" cy="1714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body" sz="half" idx="1"/>
          </p:nvPr>
        </p:nvSpPr>
        <p:spPr>
          <a:xfrm>
            <a:off x="889000" y="1943100"/>
            <a:ext cx="3543300" cy="4025900"/>
          </a:xfrm>
          <a:prstGeom prst="rect">
            <a:avLst/>
          </a:prstGeom>
        </p:spPr>
        <p:txBody>
          <a:bodyPr/>
          <a:lstStyle>
            <a:lvl1pPr marL="601662" indent="-385762">
              <a:spcBef>
                <a:spcPts val="2700"/>
              </a:spcBef>
              <a:defRPr sz="2000"/>
            </a:lvl1pPr>
            <a:lvl2pPr marL="944562" indent="-385762">
              <a:spcBef>
                <a:spcPts val="2700"/>
              </a:spcBef>
              <a:defRPr sz="2000"/>
            </a:lvl2pPr>
            <a:lvl3pPr marL="1287462" indent="-385762">
              <a:spcBef>
                <a:spcPts val="2700"/>
              </a:spcBef>
              <a:defRPr sz="2000"/>
            </a:lvl3pPr>
            <a:lvl4pPr marL="1643062" indent="-385762">
              <a:spcBef>
                <a:spcPts val="2700"/>
              </a:spcBef>
              <a:defRPr sz="2000"/>
            </a:lvl4pPr>
            <a:lvl5pPr marL="1985962" indent="-385762">
              <a:spcBef>
                <a:spcPts val="2700"/>
              </a:spcBef>
              <a:defRPr sz="20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889000" y="177800"/>
            <a:ext cx="7366000" cy="1714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889000" y="177800"/>
            <a:ext cx="7366000" cy="1714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889000" y="1943100"/>
            <a:ext cx="7366000" cy="4025900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</a:lvl1pPr>
            <a:lvl2pPr>
              <a:spcBef>
                <a:spcPts val="1600"/>
              </a:spcBef>
            </a:lvl2pPr>
            <a:lvl3pPr>
              <a:spcBef>
                <a:spcPts val="1600"/>
              </a:spcBef>
            </a:lvl3pPr>
            <a:lvl4pPr>
              <a:spcBef>
                <a:spcPts val="1600"/>
              </a:spcBef>
            </a:lvl4pPr>
            <a:lvl5pPr>
              <a:spcBef>
                <a:spcPts val="16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2" name="Shape 1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889000" y="2095500"/>
            <a:ext cx="7366000" cy="2679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889000" y="1155700"/>
            <a:ext cx="7366000" cy="2324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889000" y="3530600"/>
            <a:ext cx="7366000" cy="800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2400"/>
            </a:lvl1pPr>
            <a:lvl2pPr marL="0" indent="0" algn="ctr">
              <a:spcBef>
                <a:spcPts val="0"/>
              </a:spcBef>
              <a:buSzTx/>
              <a:buFontTx/>
              <a:buNone/>
              <a:defRPr sz="2400"/>
            </a:lvl2pPr>
            <a:lvl3pPr marL="0" indent="0" algn="ctr">
              <a:spcBef>
                <a:spcPts val="0"/>
              </a:spcBef>
              <a:buSzTx/>
              <a:buFontTx/>
              <a:buNone/>
              <a:defRPr sz="2400"/>
            </a:lvl3pPr>
            <a:lvl4pPr marL="0" indent="0" algn="ctr">
              <a:spcBef>
                <a:spcPts val="0"/>
              </a:spcBef>
              <a:buSzTx/>
              <a:buFontTx/>
              <a:buNone/>
              <a:defRPr sz="2400"/>
            </a:lvl4pPr>
            <a:lvl5pPr marL="0" indent="0" algn="ctr">
              <a:spcBef>
                <a:spcPts val="0"/>
              </a:spcBef>
              <a:buSzTx/>
              <a:buFontTx/>
              <a:buNone/>
              <a:defRPr sz="24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889000" y="5181600"/>
            <a:ext cx="7366000" cy="1206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889000" y="5181600"/>
            <a:ext cx="7366000" cy="1206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body" sz="quarter" idx="1"/>
          </p:nvPr>
        </p:nvSpPr>
        <p:spPr>
          <a:xfrm>
            <a:off x="444500" y="3454400"/>
            <a:ext cx="4127500" cy="2324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2200"/>
            </a:lvl1pPr>
            <a:lvl2pPr marL="0" indent="0" algn="ctr">
              <a:spcBef>
                <a:spcPts val="0"/>
              </a:spcBef>
              <a:buSzTx/>
              <a:buFontTx/>
              <a:buNone/>
              <a:defRPr sz="2200"/>
            </a:lvl2pPr>
            <a:lvl3pPr marL="0" indent="0" algn="ctr">
              <a:spcBef>
                <a:spcPts val="0"/>
              </a:spcBef>
              <a:buSzTx/>
              <a:buFontTx/>
              <a:buNone/>
              <a:defRPr sz="2200"/>
            </a:lvl3pPr>
            <a:lvl4pPr marL="0" indent="0" algn="ctr">
              <a:spcBef>
                <a:spcPts val="0"/>
              </a:spcBef>
              <a:buSzTx/>
              <a:buFontTx/>
              <a:buNone/>
              <a:defRPr sz="2200"/>
            </a:lvl4pPr>
            <a:lvl5pPr marL="0" indent="0" algn="ctr">
              <a:spcBef>
                <a:spcPts val="0"/>
              </a:spcBef>
              <a:buSzTx/>
              <a:buFontTx/>
              <a:buNone/>
              <a:defRPr sz="2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444500" y="1079500"/>
            <a:ext cx="4127500" cy="2324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t>Click to edit Master title style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xfrm>
            <a:off x="444500" y="3454400"/>
            <a:ext cx="4127500" cy="2324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2200"/>
            </a:lvl1pPr>
            <a:lvl2pPr marL="0" indent="0" algn="ctr">
              <a:spcBef>
                <a:spcPts val="0"/>
              </a:spcBef>
              <a:buSzTx/>
              <a:buFontTx/>
              <a:buNone/>
              <a:defRPr sz="2200"/>
            </a:lvl2pPr>
            <a:lvl3pPr marL="0" indent="0" algn="ctr">
              <a:spcBef>
                <a:spcPts val="0"/>
              </a:spcBef>
              <a:buSzTx/>
              <a:buFontTx/>
              <a:buNone/>
              <a:defRPr sz="2200"/>
            </a:lvl3pPr>
            <a:lvl4pPr marL="0" indent="0" algn="ctr">
              <a:spcBef>
                <a:spcPts val="0"/>
              </a:spcBef>
              <a:buSzTx/>
              <a:buFontTx/>
              <a:buNone/>
              <a:defRPr sz="2200"/>
            </a:lvl4pPr>
            <a:lvl5pPr marL="0" indent="0" algn="ctr">
              <a:spcBef>
                <a:spcPts val="0"/>
              </a:spcBef>
              <a:buSzTx/>
              <a:buFontTx/>
              <a:buNone/>
              <a:defRPr sz="2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44500" y="1079500"/>
            <a:ext cx="4127500" cy="2324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t>Click to edit Master title style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889000" y="177800"/>
            <a:ext cx="7366000" cy="1714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7366000" cy="508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</p:spPr>
        <p:txBody>
          <a:bodyPr lIns="38100" tIns="38100" rIns="38100" bIns="38100" anchor="ctr"/>
          <a:lstStyle/>
          <a:p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660400" marR="0" indent="-444500" algn="l" defTabSz="91440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 typeface="Gill Sans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1pPr>
      <a:lvl2pPr marL="1003300" marR="0" indent="-444500" algn="l" defTabSz="91440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 typeface="Gill Sans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2pPr>
      <a:lvl3pPr marL="1346200" marR="0" indent="-444500" algn="l" defTabSz="91440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 typeface="Gill Sans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3pPr>
      <a:lvl4pPr marL="1701800" marR="0" indent="-444500" algn="l" defTabSz="91440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 typeface="Gill Sans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4pPr>
      <a:lvl5pPr marL="2044700" marR="0" indent="-444500" algn="l" defTabSz="91440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 typeface="Gill Sans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5pPr>
      <a:lvl6pPr marL="2501900" marR="0" indent="-444500" algn="l" defTabSz="91440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 typeface="Gill Sans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6pPr>
      <a:lvl7pPr marL="2959100" marR="0" indent="-444500" algn="l" defTabSz="91440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 typeface="Gill Sans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7pPr>
      <a:lvl8pPr marL="3416300" marR="0" indent="-444500" algn="l" defTabSz="91440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 typeface="Gill Sans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8pPr>
      <a:lvl9pPr marL="3873500" marR="0" indent="-444500" algn="l" defTabSz="91440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 typeface="Gill Sans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rammarly.com/blog/2015/how-to-use-the-passive-voice-correctly-2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520700" y="1708150"/>
            <a:ext cx="8102600" cy="137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Titles of articles or chapters on books are always in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“quotation marks.”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787400" y="5727699"/>
            <a:ext cx="7556500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2800"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2"/>
              </a:defRPr>
            </a:lvl1pPr>
          </a:lstStyle>
          <a:p>
            <a:pPr>
              <a:defRPr>
                <a:solidFill>
                  <a:srgbClr val="FFFFFF"/>
                </a:solidFill>
                <a:uFillTx/>
              </a:defRPr>
            </a:pPr>
            <a:r>
              <a:rPr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2"/>
              </a:rPr>
              <a:t>http://www.grammarly.com/blog/2015/how-to-use-the-passive-voice-correctly-2/</a:t>
            </a:r>
          </a:p>
        </p:txBody>
      </p:sp>
      <p:pic>
        <p:nvPicPr>
          <p:cNvPr id="160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4850" y="698500"/>
            <a:ext cx="7943850" cy="4305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/>
        </p:nvSpPr>
        <p:spPr>
          <a:xfrm>
            <a:off x="469900" y="1466850"/>
            <a:ext cx="8483600" cy="137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Make sure each sentence has a clear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 subject and verb.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/>
        </p:nvSpPr>
        <p:spPr>
          <a:xfrm>
            <a:off x="469900" y="1229321"/>
            <a:ext cx="8483600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dirty="0" smtClean="0"/>
              <a:t>I am very serious about this. . . . .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en-US" dirty="0"/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 smtClean="0"/>
              <a:t>Make </a:t>
            </a:r>
            <a:r>
              <a:rPr dirty="0"/>
              <a:t>sure each sentence has a clear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 subject and verb.</a:t>
            </a:r>
          </a:p>
        </p:txBody>
      </p:sp>
    </p:spTree>
    <p:extLst>
      <p:ext uri="{BB962C8B-B14F-4D97-AF65-F5344CB8AC3E}">
        <p14:creationId xmlns:p14="http://schemas.microsoft.com/office/powerpoint/2010/main" val="378399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469900" y="1229320"/>
            <a:ext cx="8483600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dirty="0" smtClean="0"/>
              <a:t>Be concise. . . </a:t>
            </a:r>
            <a:endParaRPr dirty="0"/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dirty="0"/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Using more words does not make you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sound smarter.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/>
        </p:nvSpPr>
        <p:spPr>
          <a:xfrm>
            <a:off x="482600" y="349250"/>
            <a:ext cx="8483600" cy="594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Common editorial notations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WC - questionable word choice/ connotation does not match intended meaning or too casual or too cliched</a:t>
            </a:r>
          </a:p>
          <a:p>
            <a:pPr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WW - wrong word</a:t>
            </a:r>
          </a:p>
          <a:p>
            <a:pPr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SP - spelling</a:t>
            </a:r>
          </a:p>
          <a:p>
            <a:pPr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AWK - awkward/ sentence is wordy/ meaning unclear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508000" y="400050"/>
            <a:ext cx="8483600" cy="548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Make this sentence better: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Upon the street which there was a ball that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being red had been kicked by a girl to such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a superfluous velocity that a window upon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the aforementioned street had been broken.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546100" y="1581150"/>
            <a:ext cx="8051800" cy="137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Titles of books or works of art are always</a:t>
            </a:r>
          </a:p>
          <a:p>
            <a:pPr algn="ctr">
              <a:defRPr sz="3000" i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italicized</a:t>
            </a:r>
            <a:r>
              <a:rPr i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596900" y="1250949"/>
            <a:ext cx="8407400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Quotations within the text must fit grammatically 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as well as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fit logically with your writing.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Punctuation, verb tense, etc. must be consistent.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596900" y="1936750"/>
            <a:ext cx="84074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Quotations within the text must always cite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a page number.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584200" y="1327150"/>
            <a:ext cx="8750300" cy="274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Within quotations, ellipses (. . .) are ONLY used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if something from the middle of the quote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has been removed.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Do not begin and end quotations with . . 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/>
        </p:nvSpPr>
        <p:spPr>
          <a:xfrm>
            <a:off x="469900" y="1924050"/>
            <a:ext cx="84836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BEWARE OF MALAPROPISMS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431800" y="1149349"/>
            <a:ext cx="8483600" cy="365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BEWARE OF MALAPROPISMS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 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noun: malapropism the mistaken use of a word in place of a similar-sounding one, often with unintentionally amusing effect, as in, for example, “dance a flamingo” (instead of flamenco ).</a:t>
            </a:r>
            <a:br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469900" y="1924050"/>
            <a:ext cx="84836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BEWARE OF PASSIVE VOICE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469900" y="1009649"/>
            <a:ext cx="8483600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BEWARE OF PASSIVE VOICE </a:t>
            </a:r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algn="ctr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Passive voice sentences mention the thing or person receiving an action before mentioning the action itself, and may omit the actor altogether.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Title &amp; Bullets">
  <a:themeElements>
    <a:clrScheme name="Title &amp; Bullet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itle &amp; Bullets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Title &amp; Bullet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itle &amp; Bullets">
  <a:themeElements>
    <a:clrScheme name="Title &amp; Bullet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itle &amp; Bullets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Title &amp; Bullet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Gill Sans</vt:lpstr>
      <vt:lpstr>Helvetica</vt:lpstr>
      <vt:lpstr>Helvetica Neue</vt:lpstr>
      <vt:lpstr>Title &amp; Bullets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Stock, Karen A.</dc:creator>
  <cp:lastModifiedBy>Stock, Karen A.</cp:lastModifiedBy>
  <cp:revision>2</cp:revision>
  <dcterms:modified xsi:type="dcterms:W3CDTF">2018-08-27T15:32:10Z</dcterms:modified>
</cp:coreProperties>
</file>